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397" r:id="rId2"/>
    <p:sldId id="398" r:id="rId3"/>
    <p:sldId id="399" r:id="rId4"/>
    <p:sldId id="400" r:id="rId5"/>
    <p:sldId id="401" r:id="rId6"/>
    <p:sldId id="402" r:id="rId7"/>
    <p:sldId id="403" r:id="rId8"/>
    <p:sldId id="404" r:id="rId9"/>
    <p:sldId id="312" r:id="rId10"/>
    <p:sldId id="337" r:id="rId11"/>
    <p:sldId id="338" r:id="rId12"/>
    <p:sldId id="339" r:id="rId13"/>
    <p:sldId id="340" r:id="rId14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-1310" y="-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0B5CF5-878C-4FC5-8528-BBD4487CD1AF}" type="datetimeFigureOut">
              <a:rPr lang="zh-TW" altLang="en-US" smtClean="0"/>
              <a:t>2019/10/23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F00606-FE81-4BC5-972C-58406D255C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1725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6357D-75ED-4C63-A232-29D4F4405B3E}" type="datetime1">
              <a:rPr lang="zh-TW" altLang="en-US" smtClean="0"/>
              <a:t>2019/10/23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1EC2B-8361-4A0C-8611-2F53CA5C1F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6217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60434-3953-4804-B6C7-42547969F933}" type="datetime1">
              <a:rPr lang="zh-TW" altLang="en-US" smtClean="0"/>
              <a:t>2019/10/23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1EC2B-8361-4A0C-8611-2F53CA5C1F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9112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645CC-3AE2-4007-9B2A-1B773235F3C6}" type="datetime1">
              <a:rPr lang="zh-TW" altLang="en-US" smtClean="0"/>
              <a:t>2019/10/23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1EC2B-8361-4A0C-8611-2F53CA5C1F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785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4658A-BF1F-4FEB-8386-0737EE7A0172}" type="datetime1">
              <a:rPr lang="zh-TW" altLang="en-US" smtClean="0"/>
              <a:t>2019/10/23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1EC2B-8361-4A0C-8611-2F53CA5C1F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0933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71481-496C-4F4A-B3C4-1A49FD7922DA}" type="datetime1">
              <a:rPr lang="zh-TW" altLang="en-US" smtClean="0"/>
              <a:t>2019/10/23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1EC2B-8361-4A0C-8611-2F53CA5C1F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5685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316C7-8F81-4C6A-8AA9-07288D8138D9}" type="datetime1">
              <a:rPr lang="zh-TW" altLang="en-US" smtClean="0"/>
              <a:t>2019/10/23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1EC2B-8361-4A0C-8611-2F53CA5C1F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7320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E760D-F5F1-442A-B9CD-8E59D9A0358C}" type="datetime1">
              <a:rPr lang="zh-TW" altLang="en-US" smtClean="0"/>
              <a:t>2019/10/23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1EC2B-8361-4A0C-8611-2F53CA5C1F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5323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B50DB-1923-4BD6-87F9-8998C3EAD6B6}" type="datetime1">
              <a:rPr lang="zh-TW" altLang="en-US" smtClean="0"/>
              <a:t>2019/10/23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1EC2B-8361-4A0C-8611-2F53CA5C1F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3356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7F5F-402F-443D-88D2-6AA56C0B939A}" type="datetime1">
              <a:rPr lang="zh-TW" altLang="en-US" smtClean="0"/>
              <a:t>2019/10/23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1EC2B-8361-4A0C-8611-2F53CA5C1F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8339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B97D2-A27A-4659-AA23-5B2582F908A6}" type="datetime1">
              <a:rPr lang="zh-TW" altLang="en-US" smtClean="0"/>
              <a:t>2019/10/23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1EC2B-8361-4A0C-8611-2F53CA5C1F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3749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3475B-92FC-49A5-90CA-AB767873E2D7}" type="datetime1">
              <a:rPr lang="zh-TW" altLang="en-US" smtClean="0"/>
              <a:t>2019/10/23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1EC2B-8361-4A0C-8611-2F53CA5C1F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8735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DC6F1-EF4E-4468-B36B-8939E473D124}" type="datetime1">
              <a:rPr lang="zh-TW" altLang="en-US" smtClean="0"/>
              <a:t>2019/10/23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C1EC2B-8361-4A0C-8611-2F53CA5C1F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2297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 err="1" smtClean="0"/>
              <a:t>Modsecurity</a:t>
            </a:r>
            <a:r>
              <a:rPr lang="en-US" altLang="zh-TW" sz="6000" dirty="0" smtClean="0"/>
              <a:t> WAF</a:t>
            </a:r>
            <a:r>
              <a:rPr lang="zh-TW" altLang="en-US" sz="6000" dirty="0" smtClean="0"/>
              <a:t> </a:t>
            </a:r>
            <a:endParaRPr lang="en-US" altLang="zh-TW" sz="6000" dirty="0"/>
          </a:p>
          <a:p>
            <a:pPr algn="ctr"/>
            <a:r>
              <a:rPr lang="zh-TW" altLang="en-US" sz="6000" dirty="0" smtClean="0"/>
              <a:t>攻防測試</a:t>
            </a:r>
            <a:r>
              <a:rPr lang="zh-TW" altLang="en-US" sz="6000" dirty="0" smtClean="0"/>
              <a:t>環境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1EC2B-8361-4A0C-8611-2F53CA5C1FB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823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xmlns="" id="{FBC0767B-3256-4FC3-B6BB-B027F8A77459}"/>
              </a:ext>
            </a:extLst>
          </p:cNvPr>
          <p:cNvSpPr txBox="1"/>
          <p:nvPr/>
        </p:nvSpPr>
        <p:spPr>
          <a:xfrm>
            <a:off x="317705" y="2037528"/>
            <a:ext cx="291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DVWA</a:t>
            </a:r>
            <a:r>
              <a:rPr lang="zh-TW" altLang="en-US" sz="2400" dirty="0"/>
              <a:t> </a:t>
            </a:r>
            <a:r>
              <a:rPr lang="en-US" altLang="zh-TW" sz="2400" dirty="0"/>
              <a:t>– SQL Injection</a:t>
            </a:r>
            <a:endParaRPr lang="zh-TW" altLang="en-US" sz="24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84D6E001-AB34-4C64-BEA0-54202D79C0E5}"/>
              </a:ext>
            </a:extLst>
          </p:cNvPr>
          <p:cNvSpPr txBox="1"/>
          <p:nvPr/>
        </p:nvSpPr>
        <p:spPr>
          <a:xfrm>
            <a:off x="317705" y="2874406"/>
            <a:ext cx="8043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/>
              <a:t>查看</a:t>
            </a:r>
            <a:r>
              <a:rPr lang="en-US" altLang="zh-TW" sz="3200" dirty="0" err="1"/>
              <a:t>ModSecurity</a:t>
            </a:r>
            <a:r>
              <a:rPr lang="zh-TW" altLang="en-US" sz="3200" dirty="0"/>
              <a:t> </a:t>
            </a:r>
            <a:r>
              <a:rPr lang="en-US" altLang="zh-TW" sz="3200" dirty="0"/>
              <a:t>log</a:t>
            </a:r>
            <a:r>
              <a:rPr lang="zh-TW" altLang="en-US" sz="3200" dirty="0"/>
              <a:t>檔</a:t>
            </a:r>
            <a:r>
              <a:rPr lang="en-US" altLang="zh-TW" sz="3200" dirty="0"/>
              <a:t>:</a:t>
            </a:r>
            <a:r>
              <a:rPr lang="zh-TW" altLang="en-US" sz="3200" dirty="0"/>
              <a:t> </a:t>
            </a:r>
            <a:endParaRPr lang="en-US" altLang="zh-TW" sz="3200" dirty="0" smtClean="0"/>
          </a:p>
          <a:p>
            <a:r>
              <a:rPr lang="en-US" altLang="zh-TW" sz="32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sudo</a:t>
            </a:r>
            <a:r>
              <a:rPr lang="en-US" altLang="zh-TW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 /var/log/apache2/modsec_audit.log</a:t>
            </a:r>
            <a:endParaRPr lang="zh-TW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14184" y="629884"/>
            <a:ext cx="62025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 smtClean="0"/>
              <a:t>使用</a:t>
            </a:r>
            <a:r>
              <a:rPr lang="en-US" altLang="zh-TW" sz="2800" dirty="0" err="1" smtClean="0"/>
              <a:t>modsecurity</a:t>
            </a:r>
            <a:r>
              <a:rPr lang="zh-TW" altLang="en-US" sz="2800" dirty="0" smtClean="0"/>
              <a:t>時</a:t>
            </a:r>
            <a:r>
              <a:rPr lang="en-US" altLang="zh-TW" sz="2800" dirty="0" smtClean="0"/>
              <a:t>,</a:t>
            </a:r>
            <a:r>
              <a:rPr lang="zh-TW" altLang="en-US" sz="2800" dirty="0" smtClean="0"/>
              <a:t> 攻擊被阻</a:t>
            </a:r>
            <a:r>
              <a:rPr lang="zh-TW" altLang="en-US" sz="2800" dirty="0"/>
              <a:t>擋</a:t>
            </a:r>
            <a:r>
              <a:rPr lang="zh-TW" altLang="en-US" sz="2800" dirty="0" smtClean="0"/>
              <a:t>的狀況</a:t>
            </a:r>
            <a:endParaRPr lang="zh-TW" altLang="en-US" sz="28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1EC2B-8361-4A0C-8611-2F53CA5C1FB2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689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0878814E-F2C3-46F2-961C-1FE2E5F3FD25}"/>
              </a:ext>
            </a:extLst>
          </p:cNvPr>
          <p:cNvSpPr/>
          <p:nvPr/>
        </p:nvSpPr>
        <p:spPr>
          <a:xfrm>
            <a:off x="547382" y="3008417"/>
            <a:ext cx="7701268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350" dirty="0"/>
              <a:t>--929c8d76-A--</a:t>
            </a:r>
          </a:p>
          <a:p>
            <a:r>
              <a:rPr lang="zh-TW" altLang="en-US" sz="1350" dirty="0"/>
              <a:t>[16/Jul/2019:02:06:53 +0800] XSzAvX8AAQEAAAUc-GgAAAAC </a:t>
            </a:r>
            <a:r>
              <a:rPr lang="zh-TW" altLang="en-US" sz="1350" b="1" dirty="0">
                <a:solidFill>
                  <a:srgbClr val="FF0000"/>
                </a:solidFill>
              </a:rPr>
              <a:t>192.168.0.103 35252 192.168.0.103 80</a:t>
            </a:r>
          </a:p>
          <a:p>
            <a:r>
              <a:rPr lang="zh-TW" altLang="en-US" sz="1350" dirty="0"/>
              <a:t>--929c8d76-B--</a:t>
            </a:r>
          </a:p>
          <a:p>
            <a:r>
              <a:rPr lang="zh-TW" altLang="en-US" sz="1350" dirty="0"/>
              <a:t>GET </a:t>
            </a:r>
            <a:r>
              <a:rPr lang="zh-TW" altLang="en-US" sz="1350" b="1" dirty="0">
                <a:solidFill>
                  <a:srgbClr val="FF0000"/>
                </a:solidFill>
              </a:rPr>
              <a:t>/DVWA/vulnerabilities/sqli/?id=1%27+OR+1+%3D+1+--+-&amp;Submit=Submit</a:t>
            </a:r>
            <a:r>
              <a:rPr lang="zh-TW" altLang="en-US" sz="1350" dirty="0"/>
              <a:t> HTTP/1.1</a:t>
            </a:r>
          </a:p>
          <a:p>
            <a:r>
              <a:rPr lang="zh-TW" altLang="en-US" sz="1350" dirty="0"/>
              <a:t>Host: 192.168.0.103</a:t>
            </a:r>
          </a:p>
          <a:p>
            <a:r>
              <a:rPr lang="zh-TW" altLang="en-US" sz="1350" dirty="0"/>
              <a:t>User-Agent: Mozilla/5.0 (X11; Ubuntu; Linux x86_64; rv:54.0) Gecko/20100101 Firefox/54.0</a:t>
            </a:r>
          </a:p>
          <a:p>
            <a:r>
              <a:rPr lang="zh-TW" altLang="en-US" sz="1350" dirty="0"/>
              <a:t>Accept: text/html,application/xhtml+xml,application/xml;q=0.9,*/*;q=0.8</a:t>
            </a:r>
          </a:p>
          <a:p>
            <a:r>
              <a:rPr lang="zh-TW" altLang="en-US" sz="1350" dirty="0"/>
              <a:t>Accept-Language: en-US,en;q=0.5</a:t>
            </a:r>
          </a:p>
          <a:p>
            <a:r>
              <a:rPr lang="zh-TW" altLang="en-US" sz="1350" dirty="0"/>
              <a:t>Accept-Encoding: gzip, deflate</a:t>
            </a:r>
          </a:p>
          <a:p>
            <a:r>
              <a:rPr lang="zh-TW" altLang="en-US" sz="1350" dirty="0"/>
              <a:t>Referer: http://192.168.0.103/DVWA/vulnerabilities/sqli/?id=admin&amp;Submit=Submit</a:t>
            </a:r>
          </a:p>
          <a:p>
            <a:r>
              <a:rPr lang="zh-TW" altLang="en-US" sz="1350" dirty="0"/>
              <a:t>Cookie: security=low; PHPSESSID=f5g8op7eorj7d92tmk171krie1; io=vAub6fZUwSDIJeS4AAAA</a:t>
            </a:r>
          </a:p>
          <a:p>
            <a:r>
              <a:rPr lang="zh-TW" altLang="en-US" sz="1350" dirty="0"/>
              <a:t>Connection: keep-alive</a:t>
            </a:r>
          </a:p>
          <a:p>
            <a:r>
              <a:rPr lang="zh-TW" altLang="en-US" sz="1350" dirty="0"/>
              <a:t>Upgrade-Insecure-Requests: 1</a:t>
            </a:r>
          </a:p>
          <a:p>
            <a:endParaRPr lang="zh-TW" altLang="en-US" sz="135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xmlns="" id="{7970A203-BBB8-44EE-8801-5B5B75ED88BD}"/>
              </a:ext>
            </a:extLst>
          </p:cNvPr>
          <p:cNvSpPr txBox="1"/>
          <p:nvPr/>
        </p:nvSpPr>
        <p:spPr>
          <a:xfrm>
            <a:off x="5652739" y="2666343"/>
            <a:ext cx="220118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350" dirty="0">
                <a:solidFill>
                  <a:srgbClr val="FF0000"/>
                </a:solidFill>
              </a:rPr>
              <a:t>連線資訊</a:t>
            </a:r>
            <a:endParaRPr lang="en-US" altLang="zh-TW" sz="1350" dirty="0">
              <a:solidFill>
                <a:srgbClr val="FF0000"/>
              </a:solidFill>
            </a:endParaRPr>
          </a:p>
          <a:p>
            <a:pPr algn="ctr"/>
            <a:r>
              <a:rPr lang="en-US" altLang="zh-TW" sz="1350" dirty="0">
                <a:solidFill>
                  <a:srgbClr val="FF0000"/>
                </a:solidFill>
              </a:rPr>
              <a:t>(</a:t>
            </a:r>
            <a:r>
              <a:rPr lang="zh-TW" altLang="en-US" sz="1350" dirty="0">
                <a:solidFill>
                  <a:srgbClr val="FF0000"/>
                </a:solidFill>
              </a:rPr>
              <a:t>時間、</a:t>
            </a:r>
            <a:r>
              <a:rPr lang="en-US" altLang="zh-TW" sz="1350" dirty="0">
                <a:solidFill>
                  <a:srgbClr val="FF0000"/>
                </a:solidFill>
              </a:rPr>
              <a:t>client-server </a:t>
            </a:r>
            <a:r>
              <a:rPr lang="en-US" altLang="zh-TW" sz="1350" dirty="0" err="1">
                <a:solidFill>
                  <a:srgbClr val="FF0000"/>
                </a:solidFill>
              </a:rPr>
              <a:t>ip</a:t>
            </a:r>
            <a:r>
              <a:rPr lang="en-US" altLang="zh-TW" sz="1350" dirty="0">
                <a:solidFill>
                  <a:srgbClr val="FF0000"/>
                </a:solidFill>
              </a:rPr>
              <a:t> port)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14184" y="629884"/>
            <a:ext cx="62025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 smtClean="0"/>
              <a:t>使用</a:t>
            </a:r>
            <a:r>
              <a:rPr lang="en-US" altLang="zh-TW" sz="2800" dirty="0" err="1" smtClean="0"/>
              <a:t>modsecurity</a:t>
            </a:r>
            <a:r>
              <a:rPr lang="zh-TW" altLang="en-US" sz="2800" dirty="0" smtClean="0"/>
              <a:t>時</a:t>
            </a:r>
            <a:r>
              <a:rPr lang="en-US" altLang="zh-TW" sz="2800" dirty="0" smtClean="0"/>
              <a:t>,</a:t>
            </a:r>
            <a:r>
              <a:rPr lang="zh-TW" altLang="en-US" sz="2800" dirty="0" smtClean="0"/>
              <a:t> 攻擊被阻</a:t>
            </a:r>
            <a:r>
              <a:rPr lang="zh-TW" altLang="en-US" sz="2800" dirty="0"/>
              <a:t>擋</a:t>
            </a:r>
            <a:r>
              <a:rPr lang="zh-TW" altLang="en-US" sz="2800" dirty="0" smtClean="0"/>
              <a:t>的狀況</a:t>
            </a:r>
            <a:endParaRPr lang="zh-TW" altLang="en-US" sz="2800" dirty="0"/>
          </a:p>
        </p:txBody>
      </p:sp>
      <p:cxnSp>
        <p:nvCxnSpPr>
          <p:cNvPr id="12" name="直線單箭頭接點 11"/>
          <p:cNvCxnSpPr/>
          <p:nvPr/>
        </p:nvCxnSpPr>
        <p:spPr>
          <a:xfrm flipV="1">
            <a:off x="349250" y="2778790"/>
            <a:ext cx="3369049" cy="152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3772681" y="2531135"/>
            <a:ext cx="13195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request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93824" y="1498468"/>
            <a:ext cx="32736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/>
              <a:t>日誌檔紀錄了</a:t>
            </a:r>
            <a:r>
              <a:rPr lang="en-US" altLang="zh-TW" sz="3600" dirty="0" smtClean="0"/>
              <a:t>…</a:t>
            </a:r>
            <a:endParaRPr lang="zh-TW" altLang="en-US" sz="36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1EC2B-8361-4A0C-8611-2F53CA5C1FB2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020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A27B0596-7E0D-4B22-99E9-C427AFF07DCC}"/>
              </a:ext>
            </a:extLst>
          </p:cNvPr>
          <p:cNvSpPr/>
          <p:nvPr/>
        </p:nvSpPr>
        <p:spPr>
          <a:xfrm>
            <a:off x="952734" y="4092943"/>
            <a:ext cx="739116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/>
              <a:t>--929c8d76-E--</a:t>
            </a:r>
          </a:p>
          <a:p>
            <a:r>
              <a:rPr lang="zh-TW" altLang="en-US" sz="1400" dirty="0"/>
              <a:t>&lt;!DOCTYPE HTML PUBLIC "-//IETF//DTD HTML 2.0//EN"&gt;</a:t>
            </a:r>
          </a:p>
          <a:p>
            <a:r>
              <a:rPr lang="zh-TW" altLang="en-US" sz="1400" dirty="0"/>
              <a:t>&lt;html&gt;&lt;head&gt;</a:t>
            </a:r>
          </a:p>
          <a:p>
            <a:r>
              <a:rPr lang="zh-TW" altLang="en-US" sz="1400" dirty="0"/>
              <a:t>&lt;title&gt;403 Forbidden&lt;/title&gt;</a:t>
            </a:r>
          </a:p>
          <a:p>
            <a:r>
              <a:rPr lang="zh-TW" altLang="en-US" sz="1400" dirty="0"/>
              <a:t>&lt;/head&gt;&lt;body&gt;</a:t>
            </a:r>
          </a:p>
          <a:p>
            <a:r>
              <a:rPr lang="zh-TW" altLang="en-US" sz="1400" dirty="0"/>
              <a:t>&lt;h1&gt;Forbidden&lt;/h1&gt;</a:t>
            </a:r>
          </a:p>
          <a:p>
            <a:r>
              <a:rPr lang="zh-TW" altLang="en-US" sz="1400" dirty="0"/>
              <a:t>&lt;p&gt;You don't have permission to access /DVWA/vulnerabilities/sqli/</a:t>
            </a:r>
          </a:p>
          <a:p>
            <a:r>
              <a:rPr lang="zh-TW" altLang="en-US" sz="1400" dirty="0"/>
              <a:t>on this server.&lt;br /&gt;</a:t>
            </a:r>
          </a:p>
          <a:p>
            <a:r>
              <a:rPr lang="zh-TW" altLang="en-US" sz="1400" dirty="0"/>
              <a:t>&lt;/p&gt;</a:t>
            </a:r>
          </a:p>
          <a:p>
            <a:r>
              <a:rPr lang="zh-TW" altLang="en-US" sz="1400" dirty="0"/>
              <a:t>&lt;hr&gt;</a:t>
            </a:r>
          </a:p>
          <a:p>
            <a:r>
              <a:rPr lang="zh-TW" altLang="en-US" sz="1400" dirty="0"/>
              <a:t>&lt;address&gt;Apache/2.4.18 (Ubuntu) Server at 192.168.0.103 Port 80&lt;/address&gt;</a:t>
            </a:r>
          </a:p>
          <a:p>
            <a:r>
              <a:rPr lang="zh-TW" altLang="en-US" sz="1400" dirty="0"/>
              <a:t>&lt;/body&gt;&lt;/html</a:t>
            </a:r>
            <a:r>
              <a:rPr lang="zh-TW" altLang="en-US" sz="1400" dirty="0" smtClean="0"/>
              <a:t>&gt;</a:t>
            </a:r>
            <a:endParaRPr lang="zh-TW" altLang="en-US" sz="1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xmlns="" id="{FBEC474C-1801-4CE8-BF3F-B0F8B76D90BE}"/>
              </a:ext>
            </a:extLst>
          </p:cNvPr>
          <p:cNvSpPr txBox="1"/>
          <p:nvPr/>
        </p:nvSpPr>
        <p:spPr>
          <a:xfrm>
            <a:off x="185384" y="134507"/>
            <a:ext cx="291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DVWA</a:t>
            </a:r>
            <a:r>
              <a:rPr lang="zh-TW" altLang="en-US" sz="2400" dirty="0"/>
              <a:t> </a:t>
            </a:r>
            <a:r>
              <a:rPr lang="en-US" altLang="zh-TW" sz="2400" dirty="0"/>
              <a:t>– SQL Injection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952734" y="2217708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--929c8d76-F--</a:t>
            </a:r>
          </a:p>
          <a:p>
            <a:r>
              <a:rPr lang="zh-TW" altLang="en-US" dirty="0"/>
              <a:t>HTTP/1.1 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403 Forbidden</a:t>
            </a:r>
          </a:p>
          <a:p>
            <a:r>
              <a:rPr lang="zh-TW" altLang="en-US" dirty="0"/>
              <a:t>Content-Length: 314</a:t>
            </a:r>
          </a:p>
          <a:p>
            <a:r>
              <a:rPr lang="zh-TW" altLang="en-US" dirty="0"/>
              <a:t>Keep-Alive: timeout=5, max=99</a:t>
            </a:r>
          </a:p>
          <a:p>
            <a:r>
              <a:rPr lang="zh-TW" altLang="en-US" dirty="0"/>
              <a:t>Connection: Keep-Alive</a:t>
            </a:r>
          </a:p>
          <a:p>
            <a:r>
              <a:rPr lang="zh-TW" altLang="en-US" dirty="0"/>
              <a:t>Content-Type: text/html; charset=iso-8859-1</a:t>
            </a:r>
          </a:p>
        </p:txBody>
      </p:sp>
      <p:cxnSp>
        <p:nvCxnSpPr>
          <p:cNvPr id="9" name="直線單箭頭接點 8"/>
          <p:cNvCxnSpPr/>
          <p:nvPr/>
        </p:nvCxnSpPr>
        <p:spPr>
          <a:xfrm flipH="1">
            <a:off x="952734" y="1898650"/>
            <a:ext cx="6425966" cy="181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377934" y="1338098"/>
            <a:ext cx="15335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response</a:t>
            </a:r>
            <a:endParaRPr lang="en-US" altLang="zh-TW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77934" y="750032"/>
            <a:ext cx="32736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/>
              <a:t>日誌檔紀錄了</a:t>
            </a:r>
            <a:r>
              <a:rPr lang="en-US" altLang="zh-TW" sz="3600" dirty="0" smtClean="0"/>
              <a:t>…</a:t>
            </a:r>
            <a:endParaRPr lang="zh-TW" altLang="en-US" sz="36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1EC2B-8361-4A0C-8611-2F53CA5C1FB2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473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A27B0596-7E0D-4B22-99E9-C427AFF07DCC}"/>
              </a:ext>
            </a:extLst>
          </p:cNvPr>
          <p:cNvSpPr/>
          <p:nvPr/>
        </p:nvSpPr>
        <p:spPr>
          <a:xfrm>
            <a:off x="390981" y="2313036"/>
            <a:ext cx="827574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 smtClean="0"/>
              <a:t>--</a:t>
            </a:r>
            <a:r>
              <a:rPr lang="zh-TW" altLang="en-US" sz="1600" dirty="0"/>
              <a:t>929c8d76-H--</a:t>
            </a:r>
          </a:p>
          <a:p>
            <a:r>
              <a:rPr lang="zh-TW" altLang="en-US" sz="1600" dirty="0"/>
              <a:t>Message: Access denied with code 403 (phase 2). </a:t>
            </a:r>
            <a:r>
              <a:rPr lang="zh-TW" altLang="en-US" sz="1600" b="1" dirty="0">
                <a:solidFill>
                  <a:srgbClr val="FF0000"/>
                </a:solidFill>
              </a:rPr>
              <a:t>Pattern match </a:t>
            </a:r>
            <a:r>
              <a:rPr lang="zh-TW" altLang="en-US" sz="1600" dirty="0"/>
              <a:t>"(/\\*!?|\\*/|[';]--|--[\\s\\r\\n\\v\\f]|(?:--[^-]*?-)|([^\\-&amp;])#.*?[\\s\\r\\n\\v\\f]|;?\\x00)" at ARGS:id. [file </a:t>
            </a:r>
            <a:r>
              <a:rPr lang="zh-TW" altLang="en-US" sz="1600" b="1" dirty="0">
                <a:solidFill>
                  <a:srgbClr val="FF0000"/>
                </a:solidFill>
              </a:rPr>
              <a:t>"/usr/share/modsecurity-crs/activated_rules/modsecurity_crs_41_sql_injection_attacks.conf"</a:t>
            </a:r>
            <a:r>
              <a:rPr lang="zh-TW" altLang="en-US" sz="1600" dirty="0"/>
              <a:t>] [line "49"] [id "981231"] [rev "2"] [msg "SQL Comment Sequence Detected."] [data "Matched Data: --  found within ARGS:id: 1' OR 1 = 1 -- -"] [severity "CRITICAL"] </a:t>
            </a:r>
            <a:r>
              <a:rPr lang="zh-TW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[ver "OWASP_CRS/2.2.9"</a:t>
            </a:r>
            <a:r>
              <a:rPr lang="zh-TW" altLang="en-US" sz="1600" dirty="0"/>
              <a:t>] [maturity "8"] [accuracy "8"] [tag "OWASP_CRS/WEB_ATTACK/SQL_INJECTION"] [tag "WASCTC/WASC-19"] [tag "OWASP_TOP_10/A1"] [tag "OWASP_AppSensor/CIE1"] [tag "PCI/6.5.2"]</a:t>
            </a:r>
          </a:p>
          <a:p>
            <a:endParaRPr lang="en-US" altLang="zh-TW" sz="1600" dirty="0" smtClean="0"/>
          </a:p>
          <a:p>
            <a:r>
              <a:rPr lang="zh-TW" altLang="en-US" sz="1600" dirty="0" smtClean="0"/>
              <a:t>Action</a:t>
            </a:r>
            <a:r>
              <a:rPr lang="zh-TW" altLang="en-US" sz="1600" dirty="0"/>
              <a:t>: </a:t>
            </a:r>
            <a:r>
              <a:rPr lang="zh-TW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Intercepted</a:t>
            </a:r>
            <a:r>
              <a:rPr lang="zh-TW" altLang="en-US" sz="1600" dirty="0"/>
              <a:t> (phase 2)</a:t>
            </a:r>
          </a:p>
          <a:p>
            <a:r>
              <a:rPr lang="zh-TW" altLang="en-US" sz="1600" dirty="0"/>
              <a:t>Stopwatch: 1563214013244103 76777 (- - -)</a:t>
            </a:r>
          </a:p>
          <a:p>
            <a:r>
              <a:rPr lang="zh-TW" altLang="en-US" sz="1600" dirty="0"/>
              <a:t>Stopwatch2: 1563214013244103 76777; combined=135, p1=76, p2=57, p3=0, p4=0, p5=2, sr=7, sw=0, l=0, gc=0</a:t>
            </a:r>
          </a:p>
          <a:p>
            <a:r>
              <a:rPr lang="zh-TW" altLang="en-US" sz="1600" dirty="0"/>
              <a:t>Response-Body-Transformed: Dechunked</a:t>
            </a:r>
          </a:p>
          <a:p>
            <a:r>
              <a:rPr lang="zh-TW" altLang="en-US" sz="1600" dirty="0"/>
              <a:t>Producer: ModSecurity for Apache/2.9.0 (http://www.modsecurity.org/); OWASP_CRS/2.2.9.</a:t>
            </a:r>
          </a:p>
          <a:p>
            <a:r>
              <a:rPr lang="zh-TW" altLang="en-US" sz="1600" dirty="0"/>
              <a:t>Server: Apache/2.4.18 (Ubuntu)</a:t>
            </a:r>
          </a:p>
          <a:p>
            <a:r>
              <a:rPr lang="zh-TW" altLang="en-US" sz="1600" dirty="0"/>
              <a:t>Engine-Mode: "ENABLED"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xmlns="" id="{088CAF55-AA03-4491-8C2E-22379E193D7F}"/>
              </a:ext>
            </a:extLst>
          </p:cNvPr>
          <p:cNvSpPr txBox="1"/>
          <p:nvPr/>
        </p:nvSpPr>
        <p:spPr>
          <a:xfrm>
            <a:off x="390981" y="1541836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rgbClr val="FF0000"/>
                </a:solidFill>
              </a:rPr>
              <a:t>違反的規則內容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xmlns="" id="{FBEC474C-1801-4CE8-BF3F-B0F8B76D90BE}"/>
              </a:ext>
            </a:extLst>
          </p:cNvPr>
          <p:cNvSpPr txBox="1"/>
          <p:nvPr/>
        </p:nvSpPr>
        <p:spPr>
          <a:xfrm>
            <a:off x="106610" y="233785"/>
            <a:ext cx="291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DVWA</a:t>
            </a:r>
            <a:r>
              <a:rPr lang="zh-TW" altLang="en-US" sz="2400" dirty="0"/>
              <a:t> </a:t>
            </a:r>
            <a:r>
              <a:rPr lang="en-US" altLang="zh-TW" sz="2400" dirty="0"/>
              <a:t>– SQL Injection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323079" y="695450"/>
            <a:ext cx="32736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/>
              <a:t>日誌檔紀錄了</a:t>
            </a:r>
            <a:r>
              <a:rPr lang="en-US" altLang="zh-TW" sz="3600" dirty="0" smtClean="0"/>
              <a:t>…</a:t>
            </a:r>
            <a:endParaRPr lang="zh-TW" altLang="en-US" sz="3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1EC2B-8361-4A0C-8611-2F53CA5C1FB2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623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78405" y="1463569"/>
            <a:ext cx="8859825" cy="18350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9" name="矩形 8"/>
          <p:cNvSpPr/>
          <p:nvPr/>
        </p:nvSpPr>
        <p:spPr>
          <a:xfrm>
            <a:off x="2148142" y="4659413"/>
            <a:ext cx="4521017" cy="11331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t="18086" b="28292"/>
          <a:stretch/>
        </p:blipFill>
        <p:spPr>
          <a:xfrm>
            <a:off x="2127417" y="3390419"/>
            <a:ext cx="4562465" cy="1019362"/>
          </a:xfrm>
          <a:prstGeom prst="rect">
            <a:avLst/>
          </a:prstGeom>
        </p:spPr>
      </p:pic>
      <p:pic>
        <p:nvPicPr>
          <p:cNvPr id="1030" name="Picture 6" descr="「windows 7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737" y="4752666"/>
            <a:ext cx="1893337" cy="94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「kali 2016 2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720" y="1953779"/>
            <a:ext cx="2744384" cy="97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向右箭號 7"/>
          <p:cNvSpPr/>
          <p:nvPr/>
        </p:nvSpPr>
        <p:spPr>
          <a:xfrm>
            <a:off x="3931223" y="2276950"/>
            <a:ext cx="1075693" cy="48117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10" name="Picture 2" descr="「ubuntu」的圖片搜尋結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978" y="2027866"/>
            <a:ext cx="2364361" cy="1671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ãdvwaãçåçæå°çµæ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319" y="1953778"/>
            <a:ext cx="1428750" cy="81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ãmodsecurityãçåçæå°çµæ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073" y="1682464"/>
            <a:ext cx="2080368" cy="54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242431" y="981054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/>
              <a:t>網站攻防實戰環境</a:t>
            </a:r>
            <a:endParaRPr lang="en-US" altLang="zh-TW" sz="2400" b="1" dirty="0"/>
          </a:p>
        </p:txBody>
      </p:sp>
      <p:sp>
        <p:nvSpPr>
          <p:cNvPr id="5" name="矩形 4"/>
          <p:cNvSpPr/>
          <p:nvPr/>
        </p:nvSpPr>
        <p:spPr>
          <a:xfrm>
            <a:off x="2652859" y="1469031"/>
            <a:ext cx="122341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700" b="1" dirty="0"/>
              <a:t>攻擊方</a:t>
            </a:r>
            <a:endParaRPr lang="zh-TW" altLang="en-US" sz="2700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1EC2B-8361-4A0C-8611-2F53CA5C1FB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526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1EC2B-8361-4A0C-8611-2F53CA5C1FB2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08" y="1640794"/>
            <a:ext cx="7818126" cy="4397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1742709" y="544266"/>
            <a:ext cx="822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確認</a:t>
            </a:r>
            <a:r>
              <a:rPr lang="en-US" altLang="zh-TW" dirty="0" smtClean="0"/>
              <a:t>IP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604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1EC2B-8361-4A0C-8611-2F53CA5C1FB2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12" y="1147481"/>
            <a:ext cx="8342402" cy="469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8478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1EC2B-8361-4A0C-8611-2F53CA5C1FB2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59" y="1398494"/>
            <a:ext cx="7267388" cy="4087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1554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xmlns="" id="{2E3F59CD-A189-400B-9B2D-C9EA63F39173}"/>
              </a:ext>
            </a:extLst>
          </p:cNvPr>
          <p:cNvSpPr txBox="1">
            <a:spLocks/>
          </p:cNvSpPr>
          <p:nvPr/>
        </p:nvSpPr>
        <p:spPr>
          <a:xfrm>
            <a:off x="691829" y="1320560"/>
            <a:ext cx="4397756" cy="4685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dirty="0" smtClean="0">
                <a:ea typeface="標楷體" panose="03000509000000000000" pitchFamily="65" charset="-120"/>
              </a:rPr>
              <a:t>設定</a:t>
            </a:r>
            <a:r>
              <a:rPr lang="en-US" altLang="zh-TW" sz="3200" dirty="0" err="1" smtClean="0">
                <a:ea typeface="標楷體" panose="03000509000000000000" pitchFamily="65" charset="-120"/>
              </a:rPr>
              <a:t>ModSecurity</a:t>
            </a:r>
            <a:r>
              <a:rPr lang="zh-TW" altLang="en-US" sz="3200" dirty="0" smtClean="0">
                <a:ea typeface="標楷體" panose="03000509000000000000" pitchFamily="65" charset="-120"/>
              </a:rPr>
              <a:t>規則</a:t>
            </a:r>
            <a:endParaRPr lang="zh-TW" altLang="en-US" sz="3200" dirty="0">
              <a:ea typeface="標楷體" panose="03000509000000000000" pitchFamily="65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54BD196C-FB30-4206-B0C0-6E096824F5C3}"/>
              </a:ext>
            </a:extLst>
          </p:cNvPr>
          <p:cNvSpPr txBox="1"/>
          <p:nvPr/>
        </p:nvSpPr>
        <p:spPr>
          <a:xfrm>
            <a:off x="5736432" y="4685542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1350" b="1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91829" y="2286275"/>
            <a:ext cx="8215870" cy="22467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2800" dirty="0" err="1" smtClean="0"/>
              <a:t>sudo</a:t>
            </a:r>
            <a:r>
              <a:rPr lang="en-US" altLang="zh-TW" sz="2800" dirty="0" smtClean="0"/>
              <a:t> </a:t>
            </a:r>
            <a:r>
              <a:rPr lang="en-US" altLang="zh-TW" sz="2800" dirty="0" err="1"/>
              <a:t>cp</a:t>
            </a:r>
            <a:r>
              <a:rPr lang="en-US" altLang="zh-TW" sz="2800" dirty="0"/>
              <a:t> </a:t>
            </a:r>
            <a:endParaRPr lang="en-US" altLang="zh-TW" sz="2800" dirty="0" smtClean="0"/>
          </a:p>
          <a:p>
            <a:r>
              <a:rPr lang="en-US" altLang="zh-TW" sz="2800" dirty="0" smtClean="0"/>
              <a:t>/</a:t>
            </a:r>
            <a:r>
              <a:rPr lang="en-US" altLang="zh-TW" sz="2800" dirty="0" err="1"/>
              <a:t>usr</a:t>
            </a:r>
            <a:r>
              <a:rPr lang="en-US" altLang="zh-TW" sz="2800" dirty="0"/>
              <a:t>/share/</a:t>
            </a:r>
            <a:r>
              <a:rPr lang="en-US" altLang="zh-TW" sz="2800" dirty="0" err="1"/>
              <a:t>modsecurity-crs</a:t>
            </a:r>
            <a:r>
              <a:rPr lang="en-US" altLang="zh-TW" sz="2800" dirty="0"/>
              <a:t>/</a:t>
            </a:r>
            <a:r>
              <a:rPr lang="en-US" altLang="zh-TW" sz="2800" dirty="0" err="1"/>
              <a:t>base_rules</a:t>
            </a:r>
            <a:r>
              <a:rPr lang="en-US" altLang="zh-TW" sz="2800" dirty="0" smtClean="0"/>
              <a:t>/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modsecurity_</a:t>
            </a:r>
            <a:r>
              <a:rPr lang="en-US" altLang="zh-TW" sz="28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crs_41_sql_injection_attacks.conf</a:t>
            </a:r>
            <a:r>
              <a:rPr lang="en-US" altLang="zh-TW" sz="2800" dirty="0" smtClean="0"/>
              <a:t> </a:t>
            </a:r>
          </a:p>
          <a:p>
            <a:endParaRPr lang="en-US" altLang="zh-TW" sz="2800" dirty="0"/>
          </a:p>
          <a:p>
            <a:r>
              <a:rPr lang="en-US" altLang="zh-TW" sz="2800" dirty="0" smtClean="0"/>
              <a:t>/</a:t>
            </a:r>
            <a:r>
              <a:rPr lang="en-US" altLang="zh-TW" sz="2800" dirty="0" err="1"/>
              <a:t>usr</a:t>
            </a:r>
            <a:r>
              <a:rPr lang="en-US" altLang="zh-TW" sz="2800" dirty="0"/>
              <a:t>/share/</a:t>
            </a:r>
            <a:r>
              <a:rPr lang="en-US" altLang="zh-TW" sz="2800" dirty="0" err="1"/>
              <a:t>modsecurity-crs</a:t>
            </a:r>
            <a:r>
              <a:rPr lang="en-US" altLang="zh-TW" sz="2800" dirty="0"/>
              <a:t>/</a:t>
            </a:r>
            <a:r>
              <a:rPr lang="en-US" altLang="zh-TW" sz="2800" dirty="0" err="1"/>
              <a:t>activated_rules</a:t>
            </a:r>
            <a:r>
              <a:rPr lang="en-US" altLang="zh-TW" sz="2800" dirty="0"/>
              <a:t>/</a:t>
            </a:r>
          </a:p>
        </p:txBody>
      </p:sp>
      <p:sp>
        <p:nvSpPr>
          <p:cNvPr id="10" name="矩形 9"/>
          <p:cNvSpPr/>
          <p:nvPr/>
        </p:nvSpPr>
        <p:spPr>
          <a:xfrm>
            <a:off x="2935165" y="2359840"/>
            <a:ext cx="4442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將</a:t>
            </a:r>
            <a:r>
              <a:rPr lang="en-US" altLang="zh-TW" b="1" dirty="0">
                <a:solidFill>
                  <a:srgbClr val="FF0000"/>
                </a:solidFill>
              </a:rPr>
              <a:t>SQL</a:t>
            </a:r>
            <a:r>
              <a:rPr lang="zh-TW" altLang="en-US" b="1" dirty="0">
                <a:solidFill>
                  <a:srgbClr val="FF0000"/>
                </a:solidFill>
              </a:rPr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Injection</a:t>
            </a:r>
            <a:r>
              <a:rPr lang="zh-TW" altLang="en-US" b="1" dirty="0">
                <a:solidFill>
                  <a:srgbClr val="FF0000"/>
                </a:solidFill>
              </a:rPr>
              <a:t>的規則放入被套用的資料夾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1EC2B-8361-4A0C-8611-2F53CA5C1FB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764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7E148B89-39EF-4A74-AB2F-ADEFCC8AEEEB}"/>
              </a:ext>
            </a:extLst>
          </p:cNvPr>
          <p:cNvSpPr/>
          <p:nvPr/>
        </p:nvSpPr>
        <p:spPr>
          <a:xfrm>
            <a:off x="959248" y="2756617"/>
            <a:ext cx="682628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dirty="0" err="1" smtClean="0"/>
              <a:t>sudo</a:t>
            </a:r>
            <a:r>
              <a:rPr lang="en-US" altLang="zh-TW" sz="4400" dirty="0" smtClean="0"/>
              <a:t> </a:t>
            </a:r>
            <a:r>
              <a:rPr lang="en-US" altLang="zh-TW" sz="4400" dirty="0"/>
              <a:t>service apache2 reload</a:t>
            </a: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xmlns="" id="{2E3F59CD-A189-400B-9B2D-C9EA63F39173}"/>
              </a:ext>
            </a:extLst>
          </p:cNvPr>
          <p:cNvSpPr txBox="1">
            <a:spLocks/>
          </p:cNvSpPr>
          <p:nvPr/>
        </p:nvSpPr>
        <p:spPr>
          <a:xfrm>
            <a:off x="691829" y="1320560"/>
            <a:ext cx="4397756" cy="4685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dirty="0" smtClean="0">
                <a:ea typeface="標楷體" panose="03000509000000000000" pitchFamily="65" charset="-120"/>
              </a:rPr>
              <a:t>重新啟動</a:t>
            </a:r>
            <a:r>
              <a:rPr lang="en-US" altLang="zh-TW" sz="3200" dirty="0" smtClean="0">
                <a:ea typeface="標楷體" panose="03000509000000000000" pitchFamily="65" charset="-120"/>
              </a:rPr>
              <a:t>apache</a:t>
            </a:r>
            <a:endParaRPr lang="zh-TW" altLang="en-US" sz="3200" dirty="0">
              <a:ea typeface="標楷體" panose="03000509000000000000" pitchFamily="65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54BD196C-FB30-4206-B0C0-6E096824F5C3}"/>
              </a:ext>
            </a:extLst>
          </p:cNvPr>
          <p:cNvSpPr txBox="1"/>
          <p:nvPr/>
        </p:nvSpPr>
        <p:spPr>
          <a:xfrm>
            <a:off x="5736432" y="4685542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1350" b="1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1EC2B-8361-4A0C-8611-2F53CA5C1FB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749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1EC2B-8361-4A0C-8611-2F53CA5C1FB2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79" y="1523999"/>
            <a:ext cx="6996455" cy="3935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6551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000" dirty="0" smtClean="0"/>
              <a:t>看看日誌</a:t>
            </a:r>
            <a:r>
              <a:rPr lang="zh-TW" altLang="en-US" sz="6000" dirty="0"/>
              <a:t>檔紀錄</a:t>
            </a:r>
            <a:endParaRPr lang="zh-TW" altLang="en-US" sz="60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1EC2B-8361-4A0C-8611-2F53CA5C1FB2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984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1246</TotalTime>
  <Words>1295</Words>
  <Application>Microsoft Office PowerPoint</Application>
  <PresentationFormat>如螢幕大小 (4:3)</PresentationFormat>
  <Paragraphs>83</Paragraphs>
  <Slides>13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4" baseType="lpstr"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HP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modsecurity防護規則</dc:title>
  <dc:creator>KSU</dc:creator>
  <cp:lastModifiedBy>KSUIE</cp:lastModifiedBy>
  <cp:revision>57</cp:revision>
  <dcterms:created xsi:type="dcterms:W3CDTF">2019-07-21T03:56:21Z</dcterms:created>
  <dcterms:modified xsi:type="dcterms:W3CDTF">2019-10-23T12:53:26Z</dcterms:modified>
</cp:coreProperties>
</file>